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85" r:id="rId27"/>
    <p:sldId id="286" r:id="rId28"/>
    <p:sldId id="28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869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4F228A-D70E-4A5E-84F4-8C6F8A68E0BD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7D2AAFD-7C54-48A3-ACDE-B7D2AB6474BA}">
      <dgm:prSet phldrT="[Text]"/>
      <dgm:spPr/>
      <dgm:t>
        <a:bodyPr/>
        <a:lstStyle/>
        <a:p>
          <a:r>
            <a:rPr lang="en-US" b="1" dirty="0" smtClean="0"/>
            <a:t>Steering Committee </a:t>
          </a:r>
          <a:endParaRPr lang="en-IN" dirty="0"/>
        </a:p>
      </dgm:t>
    </dgm:pt>
    <dgm:pt modelId="{D8D1EEDE-2BF7-4492-BE7C-30CBFF00E9C7}" type="parTrans" cxnId="{2D3ECBA8-DA0F-4470-9342-725FC1D910AB}">
      <dgm:prSet/>
      <dgm:spPr/>
      <dgm:t>
        <a:bodyPr/>
        <a:lstStyle/>
        <a:p>
          <a:endParaRPr lang="en-IN"/>
        </a:p>
      </dgm:t>
    </dgm:pt>
    <dgm:pt modelId="{0374ED81-5C3D-4ADD-95E8-BE8F55153DA8}" type="sibTrans" cxnId="{2D3ECBA8-DA0F-4470-9342-725FC1D910AB}">
      <dgm:prSet/>
      <dgm:spPr/>
      <dgm:t>
        <a:bodyPr/>
        <a:lstStyle/>
        <a:p>
          <a:endParaRPr lang="en-IN"/>
        </a:p>
      </dgm:t>
    </dgm:pt>
    <dgm:pt modelId="{C287AE73-61C8-4632-B17C-5EDBC98EC28A}">
      <dgm:prSet/>
      <dgm:spPr/>
      <dgm:t>
        <a:bodyPr/>
        <a:lstStyle/>
        <a:p>
          <a:r>
            <a:rPr lang="en-US" b="1" dirty="0" smtClean="0"/>
            <a:t>Project Planning</a:t>
          </a:r>
        </a:p>
      </dgm:t>
    </dgm:pt>
    <dgm:pt modelId="{2C2DE51E-59A0-477B-BE70-CF148D87E42C}" type="parTrans" cxnId="{9D747781-25AD-407B-8C7E-396420E80B2C}">
      <dgm:prSet/>
      <dgm:spPr/>
      <dgm:t>
        <a:bodyPr/>
        <a:lstStyle/>
        <a:p>
          <a:endParaRPr lang="en-IN"/>
        </a:p>
      </dgm:t>
    </dgm:pt>
    <dgm:pt modelId="{DB3E8A39-9B6C-4D80-B337-4680A24F57AD}" type="sibTrans" cxnId="{9D747781-25AD-407B-8C7E-396420E80B2C}">
      <dgm:prSet/>
      <dgm:spPr/>
      <dgm:t>
        <a:bodyPr/>
        <a:lstStyle/>
        <a:p>
          <a:endParaRPr lang="en-IN"/>
        </a:p>
      </dgm:t>
    </dgm:pt>
    <dgm:pt modelId="{DF310537-71EC-4BB6-8244-E5B0CA0CC444}">
      <dgm:prSet/>
      <dgm:spPr/>
      <dgm:t>
        <a:bodyPr/>
        <a:lstStyle/>
        <a:p>
          <a:r>
            <a:rPr lang="en-US" b="1" dirty="0" smtClean="0"/>
            <a:t>Employ Oracle’s Business Flow Accelerators</a:t>
          </a:r>
        </a:p>
      </dgm:t>
    </dgm:pt>
    <dgm:pt modelId="{2532DC9B-AADB-4E9C-BC51-0AA23FD60C52}" type="parTrans" cxnId="{BFD9C7AD-DB77-4A82-AB21-4DA2FDACDA6A}">
      <dgm:prSet/>
      <dgm:spPr/>
      <dgm:t>
        <a:bodyPr/>
        <a:lstStyle/>
        <a:p>
          <a:endParaRPr lang="en-IN"/>
        </a:p>
      </dgm:t>
    </dgm:pt>
    <dgm:pt modelId="{0BCDF852-5C54-4826-B77B-C0472AEF125F}" type="sibTrans" cxnId="{BFD9C7AD-DB77-4A82-AB21-4DA2FDACDA6A}">
      <dgm:prSet/>
      <dgm:spPr/>
      <dgm:t>
        <a:bodyPr/>
        <a:lstStyle/>
        <a:p>
          <a:endParaRPr lang="en-IN"/>
        </a:p>
      </dgm:t>
    </dgm:pt>
    <dgm:pt modelId="{3F32C8D3-6533-4BE4-9B3D-1BE63321514C}">
      <dgm:prSet/>
      <dgm:spPr/>
      <dgm:t>
        <a:bodyPr/>
        <a:lstStyle/>
        <a:p>
          <a:r>
            <a:rPr lang="en-US" b="1" dirty="0" smtClean="0"/>
            <a:t>Quality Control Team </a:t>
          </a:r>
        </a:p>
      </dgm:t>
    </dgm:pt>
    <dgm:pt modelId="{143F5685-3769-4B3B-98C0-04DE8251A050}" type="parTrans" cxnId="{9139F19E-F6B8-45BF-9CE2-723657762A02}">
      <dgm:prSet/>
      <dgm:spPr/>
      <dgm:t>
        <a:bodyPr/>
        <a:lstStyle/>
        <a:p>
          <a:endParaRPr lang="en-IN"/>
        </a:p>
      </dgm:t>
    </dgm:pt>
    <dgm:pt modelId="{F4E49A27-FDED-4010-B7C7-2FF90BC1591F}" type="sibTrans" cxnId="{9139F19E-F6B8-45BF-9CE2-723657762A02}">
      <dgm:prSet/>
      <dgm:spPr/>
      <dgm:t>
        <a:bodyPr/>
        <a:lstStyle/>
        <a:p>
          <a:endParaRPr lang="en-IN"/>
        </a:p>
      </dgm:t>
    </dgm:pt>
    <dgm:pt modelId="{4AE8CBFB-8C88-4FDD-B94E-55C5DCC5F4F0}">
      <dgm:prSet/>
      <dgm:spPr/>
      <dgm:t>
        <a:bodyPr/>
        <a:lstStyle/>
        <a:p>
          <a:r>
            <a:rPr lang="en-US" b="1" dirty="0" smtClean="0"/>
            <a:t>Regular system review to ensure delivery of requested functionality</a:t>
          </a:r>
        </a:p>
      </dgm:t>
    </dgm:pt>
    <dgm:pt modelId="{960F37CE-E814-477C-B210-DEABBEB2D1A9}" type="parTrans" cxnId="{8F1EEB59-F93E-4049-8F4B-BB562F7A27D8}">
      <dgm:prSet/>
      <dgm:spPr/>
      <dgm:t>
        <a:bodyPr/>
        <a:lstStyle/>
        <a:p>
          <a:endParaRPr lang="en-IN"/>
        </a:p>
      </dgm:t>
    </dgm:pt>
    <dgm:pt modelId="{5A480FE6-BC99-4A96-B994-24793C138042}" type="sibTrans" cxnId="{8F1EEB59-F93E-4049-8F4B-BB562F7A27D8}">
      <dgm:prSet/>
      <dgm:spPr/>
      <dgm:t>
        <a:bodyPr/>
        <a:lstStyle/>
        <a:p>
          <a:endParaRPr lang="en-IN"/>
        </a:p>
      </dgm:t>
    </dgm:pt>
    <dgm:pt modelId="{A0D27E33-9DBF-4C60-90FE-208FF7CC5163}" type="pres">
      <dgm:prSet presAssocID="{334F228A-D70E-4A5E-84F4-8C6F8A68E0B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9378AA3-75B1-4199-8594-3FE2E9C4F465}" type="pres">
      <dgm:prSet presAssocID="{334F228A-D70E-4A5E-84F4-8C6F8A68E0BD}" presName="dummyMaxCanvas" presStyleCnt="0">
        <dgm:presLayoutVars/>
      </dgm:prSet>
      <dgm:spPr/>
    </dgm:pt>
    <dgm:pt modelId="{A75EF49A-0D4D-43B1-B9BF-4958E85600CF}" type="pres">
      <dgm:prSet presAssocID="{334F228A-D70E-4A5E-84F4-8C6F8A68E0BD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B26D1A4-5223-4BA0-81CC-EA56E2F17FE3}" type="pres">
      <dgm:prSet presAssocID="{334F228A-D70E-4A5E-84F4-8C6F8A68E0BD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37E905-CF3C-4A49-846D-B4FD4AE9228D}" type="pres">
      <dgm:prSet presAssocID="{334F228A-D70E-4A5E-84F4-8C6F8A68E0BD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2920D2E-1876-4C25-9691-543623399C29}" type="pres">
      <dgm:prSet presAssocID="{334F228A-D70E-4A5E-84F4-8C6F8A68E0BD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D78BE0C-F08B-4890-B4C9-361D5FC493E6}" type="pres">
      <dgm:prSet presAssocID="{334F228A-D70E-4A5E-84F4-8C6F8A68E0BD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CCC9FE-EA33-411B-BA7E-C5FD289B1351}" type="pres">
      <dgm:prSet presAssocID="{334F228A-D70E-4A5E-84F4-8C6F8A68E0BD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B73E014-CAEB-4DEB-B8FA-4AA86A43E0C4}" type="pres">
      <dgm:prSet presAssocID="{334F228A-D70E-4A5E-84F4-8C6F8A68E0BD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C600385-8A30-4A4D-8C5B-D6B407EC1A20}" type="pres">
      <dgm:prSet presAssocID="{334F228A-D70E-4A5E-84F4-8C6F8A68E0BD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D2E1086-E4C8-4207-93CD-5EB47607C0FC}" type="pres">
      <dgm:prSet presAssocID="{334F228A-D70E-4A5E-84F4-8C6F8A68E0BD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F1E0E42-9B0A-4D08-A8B7-0E668C0F9575}" type="pres">
      <dgm:prSet presAssocID="{334F228A-D70E-4A5E-84F4-8C6F8A68E0BD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B8BDEF7-F052-40D7-819E-8C1B119045B2}" type="pres">
      <dgm:prSet presAssocID="{334F228A-D70E-4A5E-84F4-8C6F8A68E0BD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9B9B3AA-80D8-496D-9BE2-BBBD64B1A3C2}" type="pres">
      <dgm:prSet presAssocID="{334F228A-D70E-4A5E-84F4-8C6F8A68E0BD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0CDACF-77A0-4807-B6ED-7F6F102A5656}" type="pres">
      <dgm:prSet presAssocID="{334F228A-D70E-4A5E-84F4-8C6F8A68E0BD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25BA9D3-E96A-4CED-B906-BBA43F50FDE4}" type="pres">
      <dgm:prSet presAssocID="{334F228A-D70E-4A5E-84F4-8C6F8A68E0BD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76A5CF54-D4E3-4CCE-926B-99F669160169}" type="presOf" srcId="{3F32C8D3-6533-4BE4-9B3D-1BE63321514C}" destId="{850CDACF-77A0-4807-B6ED-7F6F102A5656}" srcOrd="1" destOrd="0" presId="urn:microsoft.com/office/officeart/2005/8/layout/vProcess5"/>
    <dgm:cxn modelId="{8F23452C-C273-4393-91AD-7CC2362EC840}" type="presOf" srcId="{87D2AAFD-7C54-48A3-ACDE-B7D2AB6474BA}" destId="{3F1E0E42-9B0A-4D08-A8B7-0E668C0F9575}" srcOrd="1" destOrd="0" presId="urn:microsoft.com/office/officeart/2005/8/layout/vProcess5"/>
    <dgm:cxn modelId="{E2796985-BAD6-4854-8C97-D79EE7014E93}" type="presOf" srcId="{DF310537-71EC-4BB6-8244-E5B0CA0CC444}" destId="{0937E905-CF3C-4A49-846D-B4FD4AE9228D}" srcOrd="0" destOrd="0" presId="urn:microsoft.com/office/officeart/2005/8/layout/vProcess5"/>
    <dgm:cxn modelId="{9139F19E-F6B8-45BF-9CE2-723657762A02}" srcId="{334F228A-D70E-4A5E-84F4-8C6F8A68E0BD}" destId="{3F32C8D3-6533-4BE4-9B3D-1BE63321514C}" srcOrd="3" destOrd="0" parTransId="{143F5685-3769-4B3B-98C0-04DE8251A050}" sibTransId="{F4E49A27-FDED-4010-B7C7-2FF90BC1591F}"/>
    <dgm:cxn modelId="{04CC5D13-534D-4EBA-91A6-821CDD4696AA}" type="presOf" srcId="{3F32C8D3-6533-4BE4-9B3D-1BE63321514C}" destId="{12920D2E-1876-4C25-9691-543623399C29}" srcOrd="0" destOrd="0" presId="urn:microsoft.com/office/officeart/2005/8/layout/vProcess5"/>
    <dgm:cxn modelId="{6AFC2534-6DC9-43B6-A7F1-EDDDA35E5952}" type="presOf" srcId="{0374ED81-5C3D-4ADD-95E8-BE8F55153DA8}" destId="{C3CCC9FE-EA33-411B-BA7E-C5FD289B1351}" srcOrd="0" destOrd="0" presId="urn:microsoft.com/office/officeart/2005/8/layout/vProcess5"/>
    <dgm:cxn modelId="{9D747781-25AD-407B-8C7E-396420E80B2C}" srcId="{334F228A-D70E-4A5E-84F4-8C6F8A68E0BD}" destId="{C287AE73-61C8-4632-B17C-5EDBC98EC28A}" srcOrd="1" destOrd="0" parTransId="{2C2DE51E-59A0-477B-BE70-CF148D87E42C}" sibTransId="{DB3E8A39-9B6C-4D80-B337-4680A24F57AD}"/>
    <dgm:cxn modelId="{2D3ECBA8-DA0F-4470-9342-725FC1D910AB}" srcId="{334F228A-D70E-4A5E-84F4-8C6F8A68E0BD}" destId="{87D2AAFD-7C54-48A3-ACDE-B7D2AB6474BA}" srcOrd="0" destOrd="0" parTransId="{D8D1EEDE-2BF7-4492-BE7C-30CBFF00E9C7}" sibTransId="{0374ED81-5C3D-4ADD-95E8-BE8F55153DA8}"/>
    <dgm:cxn modelId="{2CDAD91A-4526-4BFE-80E2-A202BD8A324E}" type="presOf" srcId="{87D2AAFD-7C54-48A3-ACDE-B7D2AB6474BA}" destId="{A75EF49A-0D4D-43B1-B9BF-4958E85600CF}" srcOrd="0" destOrd="0" presId="urn:microsoft.com/office/officeart/2005/8/layout/vProcess5"/>
    <dgm:cxn modelId="{8F1EEB59-F93E-4049-8F4B-BB562F7A27D8}" srcId="{334F228A-D70E-4A5E-84F4-8C6F8A68E0BD}" destId="{4AE8CBFB-8C88-4FDD-B94E-55C5DCC5F4F0}" srcOrd="4" destOrd="0" parTransId="{960F37CE-E814-477C-B210-DEABBEB2D1A9}" sibTransId="{5A480FE6-BC99-4A96-B994-24793C138042}"/>
    <dgm:cxn modelId="{BFD9C7AD-DB77-4A82-AB21-4DA2FDACDA6A}" srcId="{334F228A-D70E-4A5E-84F4-8C6F8A68E0BD}" destId="{DF310537-71EC-4BB6-8244-E5B0CA0CC444}" srcOrd="2" destOrd="0" parTransId="{2532DC9B-AADB-4E9C-BC51-0AA23FD60C52}" sibTransId="{0BCDF852-5C54-4826-B77B-C0472AEF125F}"/>
    <dgm:cxn modelId="{414AF5A5-F54D-41EA-9580-5A85D2B782A9}" type="presOf" srcId="{334F228A-D70E-4A5E-84F4-8C6F8A68E0BD}" destId="{A0D27E33-9DBF-4C60-90FE-208FF7CC5163}" srcOrd="0" destOrd="0" presId="urn:microsoft.com/office/officeart/2005/8/layout/vProcess5"/>
    <dgm:cxn modelId="{1A361D71-9B36-48D1-B668-354B2BE503B3}" type="presOf" srcId="{4AE8CBFB-8C88-4FDD-B94E-55C5DCC5F4F0}" destId="{225BA9D3-E96A-4CED-B906-BBA43F50FDE4}" srcOrd="1" destOrd="0" presId="urn:microsoft.com/office/officeart/2005/8/layout/vProcess5"/>
    <dgm:cxn modelId="{0D1D023A-B62C-431C-8D28-BAB6C621242B}" type="presOf" srcId="{4AE8CBFB-8C88-4FDD-B94E-55C5DCC5F4F0}" destId="{8D78BE0C-F08B-4890-B4C9-361D5FC493E6}" srcOrd="0" destOrd="0" presId="urn:microsoft.com/office/officeart/2005/8/layout/vProcess5"/>
    <dgm:cxn modelId="{A8531D96-258B-4BBF-BE09-1CE23368820B}" type="presOf" srcId="{DB3E8A39-9B6C-4D80-B337-4680A24F57AD}" destId="{9B73E014-CAEB-4DEB-B8FA-4AA86A43E0C4}" srcOrd="0" destOrd="0" presId="urn:microsoft.com/office/officeart/2005/8/layout/vProcess5"/>
    <dgm:cxn modelId="{19C7E9F4-A26A-4435-8738-DFD1D28A20F9}" type="presOf" srcId="{F4E49A27-FDED-4010-B7C7-2FF90BC1591F}" destId="{CD2E1086-E4C8-4207-93CD-5EB47607C0FC}" srcOrd="0" destOrd="0" presId="urn:microsoft.com/office/officeart/2005/8/layout/vProcess5"/>
    <dgm:cxn modelId="{B50EF62E-29D8-4278-B335-D75BA4A8747E}" type="presOf" srcId="{C287AE73-61C8-4632-B17C-5EDBC98EC28A}" destId="{AB8BDEF7-F052-40D7-819E-8C1B119045B2}" srcOrd="1" destOrd="0" presId="urn:microsoft.com/office/officeart/2005/8/layout/vProcess5"/>
    <dgm:cxn modelId="{30652F62-ADFA-458C-89FB-C30D84C977AD}" type="presOf" srcId="{C287AE73-61C8-4632-B17C-5EDBC98EC28A}" destId="{5B26D1A4-5223-4BA0-81CC-EA56E2F17FE3}" srcOrd="0" destOrd="0" presId="urn:microsoft.com/office/officeart/2005/8/layout/vProcess5"/>
    <dgm:cxn modelId="{45858A00-C09D-40AF-A1DC-3D541B684170}" type="presOf" srcId="{0BCDF852-5C54-4826-B77B-C0472AEF125F}" destId="{DC600385-8A30-4A4D-8C5B-D6B407EC1A20}" srcOrd="0" destOrd="0" presId="urn:microsoft.com/office/officeart/2005/8/layout/vProcess5"/>
    <dgm:cxn modelId="{93F250F0-F100-4B72-A2A9-8F81A47F384D}" type="presOf" srcId="{DF310537-71EC-4BB6-8244-E5B0CA0CC444}" destId="{A9B9B3AA-80D8-496D-9BE2-BBBD64B1A3C2}" srcOrd="1" destOrd="0" presId="urn:microsoft.com/office/officeart/2005/8/layout/vProcess5"/>
    <dgm:cxn modelId="{474224C3-96DC-49BF-9B04-6051EEB24CF9}" type="presParOf" srcId="{A0D27E33-9DBF-4C60-90FE-208FF7CC5163}" destId="{39378AA3-75B1-4199-8594-3FE2E9C4F465}" srcOrd="0" destOrd="0" presId="urn:microsoft.com/office/officeart/2005/8/layout/vProcess5"/>
    <dgm:cxn modelId="{F9797AFE-0BE0-4BD1-A42D-19E74ECD38D3}" type="presParOf" srcId="{A0D27E33-9DBF-4C60-90FE-208FF7CC5163}" destId="{A75EF49A-0D4D-43B1-B9BF-4958E85600CF}" srcOrd="1" destOrd="0" presId="urn:microsoft.com/office/officeart/2005/8/layout/vProcess5"/>
    <dgm:cxn modelId="{215AAF2D-A5E5-461C-94DF-657D9AF33848}" type="presParOf" srcId="{A0D27E33-9DBF-4C60-90FE-208FF7CC5163}" destId="{5B26D1A4-5223-4BA0-81CC-EA56E2F17FE3}" srcOrd="2" destOrd="0" presId="urn:microsoft.com/office/officeart/2005/8/layout/vProcess5"/>
    <dgm:cxn modelId="{66EC91D1-69EC-4E3E-A398-5B6A0BA77472}" type="presParOf" srcId="{A0D27E33-9DBF-4C60-90FE-208FF7CC5163}" destId="{0937E905-CF3C-4A49-846D-B4FD4AE9228D}" srcOrd="3" destOrd="0" presId="urn:microsoft.com/office/officeart/2005/8/layout/vProcess5"/>
    <dgm:cxn modelId="{52933B6F-6898-4E70-BF7D-71F7B8E2EC4D}" type="presParOf" srcId="{A0D27E33-9DBF-4C60-90FE-208FF7CC5163}" destId="{12920D2E-1876-4C25-9691-543623399C29}" srcOrd="4" destOrd="0" presId="urn:microsoft.com/office/officeart/2005/8/layout/vProcess5"/>
    <dgm:cxn modelId="{BB1930FE-2F66-4D39-A712-5399AD17F46D}" type="presParOf" srcId="{A0D27E33-9DBF-4C60-90FE-208FF7CC5163}" destId="{8D78BE0C-F08B-4890-B4C9-361D5FC493E6}" srcOrd="5" destOrd="0" presId="urn:microsoft.com/office/officeart/2005/8/layout/vProcess5"/>
    <dgm:cxn modelId="{6A14791D-147B-4893-8923-7461017DF27F}" type="presParOf" srcId="{A0D27E33-9DBF-4C60-90FE-208FF7CC5163}" destId="{C3CCC9FE-EA33-411B-BA7E-C5FD289B1351}" srcOrd="6" destOrd="0" presId="urn:microsoft.com/office/officeart/2005/8/layout/vProcess5"/>
    <dgm:cxn modelId="{5067BC03-93F2-49B8-84F5-907662542E49}" type="presParOf" srcId="{A0D27E33-9DBF-4C60-90FE-208FF7CC5163}" destId="{9B73E014-CAEB-4DEB-B8FA-4AA86A43E0C4}" srcOrd="7" destOrd="0" presId="urn:microsoft.com/office/officeart/2005/8/layout/vProcess5"/>
    <dgm:cxn modelId="{41921EED-2543-405B-A5E4-9806CF24423D}" type="presParOf" srcId="{A0D27E33-9DBF-4C60-90FE-208FF7CC5163}" destId="{DC600385-8A30-4A4D-8C5B-D6B407EC1A20}" srcOrd="8" destOrd="0" presId="urn:microsoft.com/office/officeart/2005/8/layout/vProcess5"/>
    <dgm:cxn modelId="{56B02316-0152-4EEF-853D-9E2F6666D0AE}" type="presParOf" srcId="{A0D27E33-9DBF-4C60-90FE-208FF7CC5163}" destId="{CD2E1086-E4C8-4207-93CD-5EB47607C0FC}" srcOrd="9" destOrd="0" presId="urn:microsoft.com/office/officeart/2005/8/layout/vProcess5"/>
    <dgm:cxn modelId="{73CB1FCF-B1A0-49D0-B4BD-93CEBB02B82C}" type="presParOf" srcId="{A0D27E33-9DBF-4C60-90FE-208FF7CC5163}" destId="{3F1E0E42-9B0A-4D08-A8B7-0E668C0F9575}" srcOrd="10" destOrd="0" presId="urn:microsoft.com/office/officeart/2005/8/layout/vProcess5"/>
    <dgm:cxn modelId="{C19B36D9-DB80-495A-A21B-6AA61A781830}" type="presParOf" srcId="{A0D27E33-9DBF-4C60-90FE-208FF7CC5163}" destId="{AB8BDEF7-F052-40D7-819E-8C1B119045B2}" srcOrd="11" destOrd="0" presId="urn:microsoft.com/office/officeart/2005/8/layout/vProcess5"/>
    <dgm:cxn modelId="{463B727D-5373-49DD-AE13-3FD0ADDCDC0E}" type="presParOf" srcId="{A0D27E33-9DBF-4C60-90FE-208FF7CC5163}" destId="{A9B9B3AA-80D8-496D-9BE2-BBBD64B1A3C2}" srcOrd="12" destOrd="0" presId="urn:microsoft.com/office/officeart/2005/8/layout/vProcess5"/>
    <dgm:cxn modelId="{8687C4AB-1E9B-41F1-87FE-AB19DF4B5627}" type="presParOf" srcId="{A0D27E33-9DBF-4C60-90FE-208FF7CC5163}" destId="{850CDACF-77A0-4807-B6ED-7F6F102A5656}" srcOrd="13" destOrd="0" presId="urn:microsoft.com/office/officeart/2005/8/layout/vProcess5"/>
    <dgm:cxn modelId="{C4AC94E0-9077-4B83-A41F-05ED9013F938}" type="presParOf" srcId="{A0D27E33-9DBF-4C60-90FE-208FF7CC5163}" destId="{225BA9D3-E96A-4CED-B906-BBA43F50FDE4}" srcOrd="14" destOrd="0" presId="urn:microsoft.com/office/officeart/2005/8/layout/vProcess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A9FC2AC-1C3A-4C5B-A11B-7A9B1A19E851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E5CB2C73-139A-4A21-B35B-9B556100E1E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hray%20Jali\Desktop\erp\financials%20and%20hyperion.wmv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Shray%20Jali\Desktop\erp\HR.wmv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rectors%20Report.docx" TargetMode="External"/><Relationship Id="rId2" Type="http://schemas.openxmlformats.org/officeDocument/2006/relationships/hyperlink" Target="CHAIRMAN%20MESSAG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INCOME%20STATEMENT.docx" TargetMode="External"/><Relationship Id="rId4" Type="http://schemas.openxmlformats.org/officeDocument/2006/relationships/hyperlink" Target="Financial-Result-09-10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" TargetMode="External"/><Relationship Id="rId2" Type="http://schemas.openxmlformats.org/officeDocument/2006/relationships/hyperlink" Target="http://www.marutisuzuki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racl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risil.com/research/" TargetMode="Externa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hubh K\Downloads\maruti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214554"/>
            <a:ext cx="5912990" cy="3858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28662" y="642918"/>
            <a:ext cx="73577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AUTOMOBILE INDUSTRY 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slow" advClick="0" advTm="2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-32" y="0"/>
            <a:ext cx="9144000" cy="928670"/>
          </a:xfrm>
          <a:prstGeom prst="roundRect">
            <a:avLst>
              <a:gd name="adj" fmla="val 3140"/>
            </a:avLst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all" dirty="0" smtClean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SERVICE</a:t>
            </a:r>
            <a:endParaRPr lang="en-IN" sz="4800" b="1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7652" name="Picture 4" descr="http://www.clickindia.com/news/wp-content/uploads/2010/07/samsung_led_lcd_tv_1.jp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8084" t="9783" r="8333" b="21981"/>
          <a:stretch>
            <a:fillRect/>
          </a:stretch>
        </p:blipFill>
        <p:spPr bwMode="auto">
          <a:xfrm>
            <a:off x="0" y="933872"/>
            <a:ext cx="9144000" cy="5929330"/>
          </a:xfrm>
          <a:prstGeom prst="rect">
            <a:avLst/>
          </a:prstGeom>
          <a:noFill/>
        </p:spPr>
      </p:pic>
      <p:pic>
        <p:nvPicPr>
          <p:cNvPr id="5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1026" name="Picture 2" descr="C:\Users\Shubh K\Desktop\service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0" y="1225798"/>
            <a:ext cx="8996839" cy="506072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Problems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/>
          <a:lstStyle/>
          <a:p>
            <a:r>
              <a:rPr lang="en-US" b="1" dirty="0" smtClean="0"/>
              <a:t>Home grown, disparate systems</a:t>
            </a:r>
          </a:p>
          <a:p>
            <a:r>
              <a:rPr lang="en-US" b="1" dirty="0" smtClean="0"/>
              <a:t>Human Dependence</a:t>
            </a:r>
          </a:p>
          <a:p>
            <a:r>
              <a:rPr lang="en-US" b="1" dirty="0" smtClean="0"/>
              <a:t>Lack of control over the processes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Poor information quality</a:t>
            </a:r>
          </a:p>
          <a:p>
            <a:r>
              <a:rPr lang="en-US" b="1" dirty="0" smtClean="0"/>
              <a:t>Huge Turn-around time</a:t>
            </a:r>
          </a:p>
          <a:p>
            <a:r>
              <a:rPr lang="en-US" b="1" dirty="0" smtClean="0"/>
              <a:t>No real-time access to information</a:t>
            </a:r>
            <a:endParaRPr lang="en-IN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144000" cy="1214422"/>
          </a:xfrm>
          <a:prstGeom prst="roundRect">
            <a:avLst>
              <a:gd name="adj" fmla="val 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lgerian" pitchFamily="82" charset="0"/>
              </a:rPr>
              <a:t>Strategies     for   </a:t>
            </a:r>
            <a:r>
              <a:rPr lang="en-US" sz="4000" b="1" dirty="0" err="1" smtClean="0">
                <a:solidFill>
                  <a:schemeClr val="tx1"/>
                </a:solidFill>
                <a:latin typeface="Algerian" pitchFamily="82" charset="0"/>
              </a:rPr>
              <a:t>Erp</a:t>
            </a:r>
            <a:r>
              <a:rPr lang="en-US" sz="4000" b="1" dirty="0" smtClean="0">
                <a:solidFill>
                  <a:schemeClr val="tx1"/>
                </a:solidFill>
                <a:latin typeface="Algerian" pitchFamily="82" charset="0"/>
              </a:rPr>
              <a:t> implementation</a:t>
            </a:r>
            <a:endParaRPr lang="en-IN" sz="40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0142" y="1500174"/>
            <a:ext cx="7186634" cy="500066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Flexible and Expandable System</a:t>
            </a:r>
          </a:p>
          <a:p>
            <a:endParaRPr lang="en-US" b="1" dirty="0" smtClean="0"/>
          </a:p>
          <a:p>
            <a:r>
              <a:rPr lang="en-US" b="1" dirty="0" smtClean="0"/>
              <a:t>Standardized single Oracle Platform</a:t>
            </a:r>
          </a:p>
          <a:p>
            <a:endParaRPr lang="en-US" b="1" dirty="0" smtClean="0"/>
          </a:p>
          <a:p>
            <a:r>
              <a:rPr lang="en-US" b="1" dirty="0" smtClean="0"/>
              <a:t>Phased migration from legacy systems</a:t>
            </a:r>
          </a:p>
          <a:p>
            <a:pPr>
              <a:buNone/>
            </a:pPr>
            <a:r>
              <a:rPr lang="en-US" b="1" dirty="0" smtClean="0"/>
              <a:t>		Finance </a:t>
            </a:r>
            <a:r>
              <a:rPr lang="en-US" b="1" dirty="0" smtClean="0">
                <a:sym typeface="Wingdings" pitchFamily="2" charset="2"/>
              </a:rPr>
              <a:t>  Procurement    HR</a:t>
            </a:r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r>
              <a:rPr lang="en-US" b="1" dirty="0" smtClean="0"/>
              <a:t>Oracle consultants</a:t>
            </a:r>
          </a:p>
          <a:p>
            <a:pPr lvl="1"/>
            <a:r>
              <a:rPr lang="en-US" b="1" dirty="0" smtClean="0"/>
              <a:t>Change Management</a:t>
            </a:r>
          </a:p>
          <a:p>
            <a:pPr lvl="1"/>
            <a:r>
              <a:rPr lang="en-US" b="1" dirty="0" smtClean="0"/>
              <a:t>Project Management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lgerian" pitchFamily="82" charset="0"/>
              </a:rPr>
              <a:t>Implementation   process</a:t>
            </a:r>
            <a:endParaRPr lang="en-IN" sz="40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57313" y="1357298"/>
          <a:ext cx="7400925" cy="492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Smooth   transition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571480"/>
            <a:ext cx="7400948" cy="5643602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Process Changes</a:t>
            </a:r>
          </a:p>
          <a:p>
            <a:endParaRPr lang="en-US" b="1" dirty="0" smtClean="0"/>
          </a:p>
          <a:p>
            <a:r>
              <a:rPr lang="en-US" b="1" dirty="0" smtClean="0"/>
              <a:t>Training programs</a:t>
            </a:r>
          </a:p>
          <a:p>
            <a:pPr lvl="1"/>
            <a:r>
              <a:rPr lang="en-US" b="1" dirty="0" smtClean="0"/>
              <a:t>User manuals</a:t>
            </a:r>
          </a:p>
          <a:p>
            <a:pPr lvl="1"/>
            <a:r>
              <a:rPr lang="en-US" b="1" dirty="0" smtClean="0"/>
              <a:t>Train-the-trainer program</a:t>
            </a:r>
          </a:p>
          <a:p>
            <a:pPr lvl="1"/>
            <a:r>
              <a:rPr lang="en-US" b="1" dirty="0" smtClean="0"/>
              <a:t>Train the Super users</a:t>
            </a:r>
          </a:p>
          <a:p>
            <a:endParaRPr lang="en-US" b="1" dirty="0" smtClean="0"/>
          </a:p>
          <a:p>
            <a:r>
              <a:rPr lang="en-US" b="1" dirty="0" smtClean="0"/>
              <a:t>Oracle Certified Advantage Partner IBM</a:t>
            </a:r>
          </a:p>
          <a:p>
            <a:endParaRPr lang="en-US" b="1" dirty="0" smtClean="0"/>
          </a:p>
          <a:p>
            <a:r>
              <a:rPr lang="en-US" b="1" dirty="0" smtClean="0"/>
              <a:t>3-months Post-implementation support</a:t>
            </a:r>
          </a:p>
          <a:p>
            <a:endParaRPr lang="en-US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0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0" name="Rectangle 12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1000100" y="1214422"/>
            <a:ext cx="7429552" cy="400109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Indian automobile sector is in a growth phase.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It all started mainly due to liberalization, privatization and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globalization of Indian economy.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Today Indian car manufacturers are able to manufacture cars that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are able to meet global standards.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73737"/>
              </a:solidFill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373737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373737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This is a study to know about the customer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Calibri"/>
                <a:ea typeface="Calibri" pitchFamily="34" charset="0"/>
                <a:cs typeface="Times New Roman" pitchFamily="18" charset="0"/>
              </a:rPr>
              <a:t>’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 perception towards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MARUTI SUZUKI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one of the oldest and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373737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strongest market player in India.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rgbClr val="373737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6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smithfieldselma.com/typo3temp/pics/MemberBenefits_7cd2c5579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-1"/>
            <a:ext cx="8215338" cy="6858001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2700000" scaled="0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benefits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lgerian" pitchFamily="82" charset="0"/>
              </a:rPr>
              <a:t>Financial    insight</a:t>
            </a:r>
            <a:endParaRPr lang="en-IN" sz="4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/>
          <a:lstStyle/>
          <a:p>
            <a:r>
              <a:rPr lang="en-US" b="1" dirty="0" smtClean="0"/>
              <a:t>Standardization provided tight control over </a:t>
            </a:r>
          </a:p>
          <a:p>
            <a:pPr lvl="1"/>
            <a:r>
              <a:rPr lang="en-US" b="1" dirty="0" smtClean="0"/>
              <a:t>Accounts payable</a:t>
            </a:r>
          </a:p>
          <a:p>
            <a:pPr lvl="1"/>
            <a:r>
              <a:rPr lang="en-US" b="1" dirty="0" smtClean="0"/>
              <a:t>Accounts receivable </a:t>
            </a:r>
          </a:p>
          <a:p>
            <a:pPr lvl="1"/>
            <a:r>
              <a:rPr lang="en-US" b="1" dirty="0" smtClean="0"/>
              <a:t>Comprehensive general ledger</a:t>
            </a:r>
          </a:p>
          <a:p>
            <a:pPr>
              <a:buNone/>
            </a:pPr>
            <a:endParaRPr lang="en-US" b="1" dirty="0" smtClean="0"/>
          </a:p>
          <a:p>
            <a:r>
              <a:rPr lang="en-US" b="1" dirty="0" smtClean="0"/>
              <a:t>Greater efficiency &amp; less confusion</a:t>
            </a:r>
          </a:p>
          <a:p>
            <a:pPr lvl="1"/>
            <a:r>
              <a:rPr lang="en-US" b="1" dirty="0" smtClean="0"/>
              <a:t>Year-end and month-end closing on time</a:t>
            </a:r>
          </a:p>
          <a:p>
            <a:pPr lvl="1">
              <a:buNone/>
            </a:pPr>
            <a:endParaRPr lang="en-US" b="1" dirty="0" smtClean="0"/>
          </a:p>
          <a:p>
            <a:pPr lvl="1">
              <a:buNone/>
            </a:pPr>
            <a:endParaRPr lang="en-US" b="1" dirty="0" smtClean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err="1" smtClean="0">
                <a:solidFill>
                  <a:schemeClr val="tx1"/>
                </a:solidFill>
                <a:latin typeface="Algerian" pitchFamily="82" charset="0"/>
              </a:rPr>
              <a:t>hyperion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Analyze budgets</a:t>
            </a:r>
            <a:r>
              <a:rPr lang="en-IN" b="1" dirty="0" smtClean="0"/>
              <a:t> across 9 subsidiaries</a:t>
            </a:r>
          </a:p>
          <a:p>
            <a:endParaRPr lang="en-US" b="1" dirty="0" smtClean="0"/>
          </a:p>
          <a:p>
            <a:r>
              <a:rPr lang="en-US" b="1" dirty="0" smtClean="0"/>
              <a:t>Compliance with GAAP</a:t>
            </a:r>
          </a:p>
          <a:p>
            <a:endParaRPr lang="en-US" b="1" dirty="0" smtClean="0"/>
          </a:p>
          <a:p>
            <a:r>
              <a:rPr lang="en-US" b="1" dirty="0" smtClean="0"/>
              <a:t>Deeper insight of the performance</a:t>
            </a:r>
          </a:p>
          <a:p>
            <a:endParaRPr lang="en-US" b="1" dirty="0" smtClean="0"/>
          </a:p>
          <a:p>
            <a:r>
              <a:rPr lang="en-US" b="1" dirty="0" smtClean="0"/>
              <a:t>Alerts possible problems</a:t>
            </a:r>
          </a:p>
          <a:p>
            <a:endParaRPr lang="en-US" b="1" dirty="0" smtClean="0"/>
          </a:p>
          <a:p>
            <a:r>
              <a:rPr lang="en-US" b="1" dirty="0" smtClean="0"/>
              <a:t>Improved accuracy of forecasts</a:t>
            </a:r>
          </a:p>
          <a:p>
            <a:endParaRPr lang="en-US" b="1" dirty="0" smtClean="0"/>
          </a:p>
          <a:p>
            <a:r>
              <a:rPr lang="en-US" b="1" dirty="0" smtClean="0"/>
              <a:t>Oracle’s acquisition of Hyperion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144000" cy="928670"/>
          </a:xfrm>
          <a:prstGeom prst="roundRect">
            <a:avLst>
              <a:gd name="adj" fmla="val 314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all" dirty="0" err="1" smtClean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hyperion</a:t>
            </a:r>
            <a:endParaRPr lang="en-IN" sz="4800" b="1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7652" name="Picture 4" descr="http://www.clickindia.com/news/wp-content/uploads/2010/07/samsung_led_lcd_tv_1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8084" t="9783" r="8333" b="21981"/>
          <a:stretch>
            <a:fillRect/>
          </a:stretch>
        </p:blipFill>
        <p:spPr bwMode="auto">
          <a:xfrm>
            <a:off x="0" y="933872"/>
            <a:ext cx="9144000" cy="5929330"/>
          </a:xfrm>
          <a:prstGeom prst="rect">
            <a:avLst/>
          </a:prstGeom>
          <a:noFill/>
        </p:spPr>
      </p:pic>
      <p:pic>
        <p:nvPicPr>
          <p:cNvPr id="5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9" name="financials and hyperion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49363" y="1285875"/>
            <a:ext cx="6572250" cy="49291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2" dur="1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62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Roadmap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/>
          <a:lstStyle/>
          <a:p>
            <a:r>
              <a:rPr lang="en-US" b="1" dirty="0" smtClean="0"/>
              <a:t>Indian Automobile Industry</a:t>
            </a:r>
          </a:p>
          <a:p>
            <a:r>
              <a:rPr lang="en-US" b="1" dirty="0" smtClean="0"/>
              <a:t>Need for ERP in automobile industry</a:t>
            </a:r>
          </a:p>
          <a:p>
            <a:r>
              <a:rPr lang="en-US" b="1" dirty="0" err="1" smtClean="0"/>
              <a:t>Maruti</a:t>
            </a:r>
            <a:r>
              <a:rPr lang="en-US" b="1" dirty="0" smtClean="0"/>
              <a:t> Suzuki India Ltd.– An Intro</a:t>
            </a:r>
          </a:p>
          <a:p>
            <a:r>
              <a:rPr lang="en-US" b="1" dirty="0" smtClean="0"/>
              <a:t>Pre-implementation</a:t>
            </a:r>
          </a:p>
          <a:p>
            <a:r>
              <a:rPr lang="en-US" b="1" dirty="0" smtClean="0"/>
              <a:t>Implementation strategies and transitions</a:t>
            </a:r>
          </a:p>
          <a:p>
            <a:r>
              <a:rPr lang="en-US" b="1" dirty="0" smtClean="0"/>
              <a:t>Post-Implementation Benefits</a:t>
            </a:r>
          </a:p>
          <a:p>
            <a:r>
              <a:rPr lang="en-US" b="1" dirty="0" smtClean="0"/>
              <a:t>Critical success factors</a:t>
            </a:r>
          </a:p>
          <a:p>
            <a:r>
              <a:rPr lang="en-US" b="1" dirty="0" smtClean="0"/>
              <a:t>Future plans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IN" b="1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Procurement</a:t>
            </a: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/>
          <a:lstStyle/>
          <a:p>
            <a:r>
              <a:rPr lang="en-US" b="1" dirty="0" smtClean="0"/>
              <a:t>Removal of rudimentary systems and spreadsheets</a:t>
            </a:r>
          </a:p>
          <a:p>
            <a:endParaRPr lang="en-US" b="1" dirty="0" smtClean="0"/>
          </a:p>
          <a:p>
            <a:r>
              <a:rPr lang="en-US" b="1" dirty="0" smtClean="0"/>
              <a:t>Cost reduction and inventory management</a:t>
            </a:r>
          </a:p>
          <a:p>
            <a:endParaRPr lang="en-US" b="1" dirty="0" smtClean="0"/>
          </a:p>
          <a:p>
            <a:r>
              <a:rPr lang="en-US" b="1" dirty="0" smtClean="0"/>
              <a:t>Decrease in no. of vendors</a:t>
            </a:r>
          </a:p>
          <a:p>
            <a:endParaRPr lang="en-US" b="1" dirty="0" smtClean="0"/>
          </a:p>
          <a:p>
            <a:r>
              <a:rPr lang="en-US" b="1" dirty="0" smtClean="0"/>
              <a:t>Automated workflow</a:t>
            </a:r>
          </a:p>
          <a:p>
            <a:endParaRPr lang="en-US" b="1" dirty="0" smtClean="0"/>
          </a:p>
          <a:p>
            <a:endParaRPr lang="en-I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Hr  workforce  mgmt.</a:t>
            </a: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Better control over processes</a:t>
            </a:r>
          </a:p>
          <a:p>
            <a:pPr lvl="1"/>
            <a:r>
              <a:rPr lang="en-US" b="1" dirty="0" smtClean="0"/>
              <a:t>Recruitment</a:t>
            </a:r>
          </a:p>
          <a:p>
            <a:pPr lvl="1"/>
            <a:r>
              <a:rPr lang="en-US" b="1" dirty="0" smtClean="0"/>
              <a:t>Payroll</a:t>
            </a:r>
          </a:p>
          <a:p>
            <a:pPr lvl="1"/>
            <a:r>
              <a:rPr lang="en-US" b="1" dirty="0" smtClean="0"/>
              <a:t>Compensation and leave management</a:t>
            </a:r>
          </a:p>
          <a:p>
            <a:pPr lvl="1"/>
            <a:r>
              <a:rPr lang="en-US" b="1" dirty="0" smtClean="0"/>
              <a:t>Competency assessment </a:t>
            </a:r>
          </a:p>
          <a:p>
            <a:pPr lvl="1"/>
            <a:r>
              <a:rPr lang="en-US" b="1" dirty="0" smtClean="0"/>
              <a:t>Staff development</a:t>
            </a:r>
          </a:p>
          <a:p>
            <a:endParaRPr lang="en-US" b="1" dirty="0" smtClean="0"/>
          </a:p>
          <a:p>
            <a:r>
              <a:rPr lang="en-US" b="1" dirty="0" smtClean="0"/>
              <a:t>Complete personal and work history in a single Database</a:t>
            </a:r>
          </a:p>
          <a:p>
            <a:endParaRPr lang="en-US" b="1" dirty="0" smtClean="0"/>
          </a:p>
          <a:p>
            <a:r>
              <a:rPr lang="en-US" b="1" dirty="0" smtClean="0"/>
              <a:t>Attract and retain high quality people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144000" cy="928670"/>
          </a:xfrm>
          <a:prstGeom prst="roundRect">
            <a:avLst>
              <a:gd name="adj" fmla="val 3140"/>
            </a:avLst>
          </a:prstGeom>
          <a:solidFill>
            <a:srgbClr val="00B05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cap="all" dirty="0" smtClean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HR MODULE</a:t>
            </a:r>
            <a:endParaRPr lang="en-IN" sz="4800" b="1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7652" name="Picture 4" descr="http://www.clickindia.com/news/wp-content/uploads/2010/07/samsung_led_lcd_tv_1.jpg"/>
          <p:cNvPicPr>
            <a:picLocks noChangeAspect="1" noChangeArrowheads="1"/>
          </p:cNvPicPr>
          <p:nvPr/>
        </p:nvPicPr>
        <p:blipFill>
          <a:blip r:embed="rId3" cstate="print">
            <a:grayscl/>
          </a:blip>
          <a:srcRect l="8084" t="9783" r="8333" b="21981"/>
          <a:stretch>
            <a:fillRect/>
          </a:stretch>
        </p:blipFill>
        <p:spPr bwMode="auto">
          <a:xfrm>
            <a:off x="0" y="933872"/>
            <a:ext cx="9144000" cy="5929330"/>
          </a:xfrm>
          <a:prstGeom prst="rect">
            <a:avLst/>
          </a:prstGeom>
          <a:noFill/>
        </p:spPr>
      </p:pic>
      <p:pic>
        <p:nvPicPr>
          <p:cNvPr id="5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9" name="HR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249363" y="1285875"/>
            <a:ext cx="6572250" cy="49291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Enterprise </a:t>
            </a: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>
            <a:normAutofit/>
          </a:bodyPr>
          <a:lstStyle/>
          <a:p>
            <a:r>
              <a:rPr lang="en-US" b="1" dirty="0" smtClean="0"/>
              <a:t>Proper integration</a:t>
            </a:r>
          </a:p>
          <a:p>
            <a:pPr lvl="1"/>
            <a:r>
              <a:rPr lang="en-US" b="1" dirty="0" smtClean="0"/>
              <a:t>Among various departments</a:t>
            </a:r>
          </a:p>
          <a:p>
            <a:pPr lvl="1"/>
            <a:r>
              <a:rPr lang="en-US" b="1" dirty="0" smtClean="0"/>
              <a:t>With legacy systems</a:t>
            </a:r>
          </a:p>
          <a:p>
            <a:endParaRPr lang="en-US" b="1" dirty="0" smtClean="0"/>
          </a:p>
          <a:p>
            <a:r>
              <a:rPr lang="en-US" b="1" dirty="0" smtClean="0"/>
              <a:t>Lower support costs</a:t>
            </a:r>
          </a:p>
          <a:p>
            <a:endParaRPr lang="en-US" b="1" dirty="0" smtClean="0"/>
          </a:p>
          <a:p>
            <a:r>
              <a:rPr lang="en-US" b="1" dirty="0" smtClean="0"/>
              <a:t>Easy upgrades in the future</a:t>
            </a:r>
          </a:p>
          <a:p>
            <a:endParaRPr lang="en-US" b="1" dirty="0" smtClean="0"/>
          </a:p>
          <a:p>
            <a:r>
              <a:rPr lang="en-US" b="1" dirty="0" smtClean="0"/>
              <a:t>End-to-end visibility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lgerian" pitchFamily="82" charset="0"/>
              </a:rPr>
              <a:t>Critical   success   factors</a:t>
            </a:r>
            <a:endParaRPr lang="en-IN" sz="36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280674" y="571480"/>
            <a:ext cx="7577606" cy="578647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Support of Business Users</a:t>
            </a:r>
          </a:p>
          <a:p>
            <a:endParaRPr lang="en-US" b="1" dirty="0" smtClean="0"/>
          </a:p>
          <a:p>
            <a:r>
              <a:rPr lang="en-US" b="1" dirty="0" smtClean="0"/>
              <a:t>Robust Change Management</a:t>
            </a:r>
          </a:p>
          <a:p>
            <a:endParaRPr lang="en-US" b="1" dirty="0" smtClean="0"/>
          </a:p>
          <a:p>
            <a:r>
              <a:rPr lang="en-US" b="1" dirty="0" smtClean="0"/>
              <a:t>Project Management</a:t>
            </a:r>
          </a:p>
          <a:p>
            <a:endParaRPr lang="en-US" b="1" dirty="0" smtClean="0"/>
          </a:p>
          <a:p>
            <a:r>
              <a:rPr lang="en-US" b="1" dirty="0" smtClean="0"/>
              <a:t>Phased Implementation</a:t>
            </a:r>
          </a:p>
          <a:p>
            <a:endParaRPr lang="en-US" b="1" dirty="0" smtClean="0"/>
          </a:p>
          <a:p>
            <a:r>
              <a:rPr lang="en-US" b="1" dirty="0" smtClean="0"/>
              <a:t>Extensive user training</a:t>
            </a:r>
          </a:p>
          <a:p>
            <a:endParaRPr lang="en-US" b="1" dirty="0" smtClean="0"/>
          </a:p>
          <a:p>
            <a:r>
              <a:rPr lang="en-US" b="1" dirty="0" smtClean="0"/>
              <a:t>Proper integration with existing processes</a:t>
            </a:r>
            <a:endParaRPr lang="en-I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428596" y="571480"/>
            <a:ext cx="8324464" cy="5643602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With Oracle Consulting, we got a total solution – a partner with end-to-end responsibility for developing, installing, and supporting the solution.”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						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						Rajesh </a:t>
            </a:r>
            <a:r>
              <a:rPr lang="en-US" dirty="0" smtClean="0">
                <a:solidFill>
                  <a:schemeClr val="bg1"/>
                </a:solidFill>
              </a:rPr>
              <a:t>Up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</a:rPr>
              <a:t>							Chief GM- IT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automotivelogisticsindia.com/ba/U/Ultima/events/userfiles/image/Rajesh%20Uppal_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2857496"/>
            <a:ext cx="2286016" cy="3429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  <a:latin typeface="Algerian" pitchFamily="82" charset="0"/>
              </a:rPr>
              <a:t>Future   plans</a:t>
            </a:r>
            <a:endParaRPr lang="en-IN" sz="44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280674" y="1214422"/>
            <a:ext cx="7577606" cy="5786478"/>
          </a:xfrm>
        </p:spPr>
        <p:txBody>
          <a:bodyPr>
            <a:normAutofit/>
          </a:bodyPr>
          <a:lstStyle/>
          <a:p>
            <a:r>
              <a:rPr lang="en-US" b="1" dirty="0" smtClean="0">
                <a:cs typeface="Times New Roman" pitchFamily="18" charset="0"/>
              </a:rPr>
              <a:t>Advanced SCM</a:t>
            </a:r>
          </a:p>
          <a:p>
            <a:endParaRPr lang="en-US" b="1" dirty="0" smtClean="0">
              <a:cs typeface="Times New Roman" pitchFamily="18" charset="0"/>
            </a:endParaRPr>
          </a:p>
          <a:p>
            <a:r>
              <a:rPr lang="en-US" b="1" dirty="0" smtClean="0">
                <a:cs typeface="Times New Roman" pitchFamily="18" charset="0"/>
              </a:rPr>
              <a:t>Oracle Enterprise Asset Management</a:t>
            </a:r>
          </a:p>
          <a:p>
            <a:endParaRPr lang="en-US" b="1" dirty="0" smtClean="0">
              <a:cs typeface="Times New Roman" pitchFamily="18" charset="0"/>
            </a:endParaRPr>
          </a:p>
          <a:p>
            <a:r>
              <a:rPr lang="en-US" b="1" dirty="0" smtClean="0">
                <a:cs typeface="Times New Roman" pitchFamily="18" charset="0"/>
              </a:rPr>
              <a:t>Total integration using Oracle</a:t>
            </a:r>
          </a:p>
          <a:p>
            <a:endParaRPr lang="en-US" b="1" dirty="0" smtClean="0">
              <a:cs typeface="Times New Roman" pitchFamily="18" charset="0"/>
            </a:endParaRPr>
          </a:p>
          <a:p>
            <a:r>
              <a:rPr lang="en-US" b="1" dirty="0" smtClean="0">
                <a:cs typeface="Times New Roman" pitchFamily="18" charset="0"/>
              </a:rPr>
              <a:t>Automation of SCM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dirty="0" smtClean="0">
                <a:ln w="9000" cmpd="sng">
                  <a:solidFill>
                    <a:sysClr val="windowText" lastClr="000000"/>
                  </a:solidFill>
                  <a:prstDash val="solid"/>
                </a:ln>
                <a:solidFill>
                  <a:sysClr val="windowText" lastClr="00000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Annexure</a:t>
            </a:r>
            <a:endParaRPr lang="en-IN" b="1" cap="all" dirty="0">
              <a:ln w="9000" cmpd="sng">
                <a:solidFill>
                  <a:sysClr val="windowText" lastClr="000000"/>
                </a:solidFill>
                <a:prstDash val="solid"/>
              </a:ln>
              <a:solidFill>
                <a:sysClr val="windowText" lastClr="00000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03648" y="2248272"/>
            <a:ext cx="6203032" cy="2692896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hlinkClick r:id="rId2" action="ppaction://hlinkfile"/>
              </a:rPr>
              <a:t>Chairman Message.pdf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  <a:hlinkClick r:id="rId3" action="ppaction://hlinkfile"/>
              </a:rPr>
              <a:t>Directors Report.docx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  <a:hlinkClick r:id="rId4" action="ppaction://hlinkfile"/>
              </a:rPr>
              <a:t>Financial-Result-09-10.pdf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  <a:hlinkClick r:id="rId5" action="ppaction://hlinkfile"/>
              </a:rPr>
              <a:t>Income Statement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571480"/>
            <a:ext cx="8229600" cy="1285884"/>
          </a:xfrm>
        </p:spPr>
        <p:txBody>
          <a:bodyPr>
            <a:normAutofit fontScale="90000"/>
          </a:bodyPr>
          <a:lstStyle/>
          <a:p>
            <a:r>
              <a:rPr lang="en-US" sz="7300" b="1" u="sng" dirty="0"/>
              <a:t>REFERANCE</a:t>
            </a:r>
            <a:r>
              <a:rPr lang="en-US" sz="7300" dirty="0"/>
              <a:t/>
            </a:r>
            <a:br>
              <a:rPr lang="en-US" sz="7300" dirty="0"/>
            </a:br>
            <a:endParaRPr lang="en-IN" b="1" cap="all" dirty="0">
              <a:ln w="9000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ACMA(Automotive Component Manufacturers Association of India)</a:t>
            </a:r>
          </a:p>
          <a:p>
            <a:r>
              <a:rPr lang="en-IN" dirty="0" smtClean="0">
                <a:solidFill>
                  <a:schemeClr val="bg1"/>
                </a:solidFill>
                <a:hlinkClick r:id="rId2"/>
              </a:rPr>
              <a:t>www.marutisuzuki.com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www.youtube.com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www.oracle.com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I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0"/>
            <a:ext cx="8215338" cy="35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Algerian" pitchFamily="82" charset="0"/>
              </a:rPr>
              <a:t>Indian  Automobile   industry </a:t>
            </a:r>
            <a:endParaRPr lang="en-IN" sz="32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928670"/>
            <a:ext cx="7400948" cy="60007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b="1" dirty="0" smtClean="0"/>
              <a:t>Seventh largest and second fastest growing automobile market in the world</a:t>
            </a:r>
          </a:p>
          <a:p>
            <a:r>
              <a:rPr lang="en-US" sz="2800" b="1" dirty="0" smtClean="0"/>
              <a:t>Accounts for 5.2% of GDP</a:t>
            </a:r>
          </a:p>
          <a:p>
            <a:r>
              <a:rPr lang="en-US" sz="2800" b="1" dirty="0" smtClean="0"/>
              <a:t>Annual production of 2.5 million units</a:t>
            </a:r>
          </a:p>
          <a:p>
            <a:r>
              <a:rPr lang="en-IN" sz="2800" b="1" dirty="0" smtClean="0"/>
              <a:t>Asia's fourth largest exporter</a:t>
            </a:r>
          </a:p>
          <a:p>
            <a:endParaRPr lang="en-US" sz="2800" b="1" dirty="0" smtClean="0"/>
          </a:p>
          <a:p>
            <a:endParaRPr lang="en-IN" sz="28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lum contrast="-10000"/>
          </a:blip>
          <a:srcRect l="36875" t="28585" r="33125" b="48000"/>
          <a:stretch>
            <a:fillRect/>
          </a:stretch>
        </p:blipFill>
        <p:spPr bwMode="auto">
          <a:xfrm>
            <a:off x="928662" y="2000240"/>
            <a:ext cx="8215338" cy="3286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Major    Players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16386" name="Picture 2" descr="http://www.ithappensinindia.com/wp-content/uploads/2010/09/Mahindra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986" y="3071810"/>
            <a:ext cx="1714104" cy="1285884"/>
          </a:xfrm>
          <a:prstGeom prst="rect">
            <a:avLst/>
          </a:prstGeom>
          <a:noFill/>
        </p:spPr>
      </p:pic>
      <p:pic>
        <p:nvPicPr>
          <p:cNvPr id="16388" name="Picture 4" descr="Tatamotors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2908052"/>
            <a:ext cx="1500197" cy="1378204"/>
          </a:xfrm>
          <a:prstGeom prst="rect">
            <a:avLst/>
          </a:prstGeom>
          <a:noFill/>
        </p:spPr>
      </p:pic>
      <p:pic>
        <p:nvPicPr>
          <p:cNvPr id="16390" name="Picture 6" descr="http://cdn.venturebeat.com/wp-content/uploads/2010/01/Honda-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7290" y="5286388"/>
            <a:ext cx="1785950" cy="1256757"/>
          </a:xfrm>
          <a:prstGeom prst="rect">
            <a:avLst/>
          </a:prstGeom>
          <a:noFill/>
        </p:spPr>
      </p:pic>
      <p:pic>
        <p:nvPicPr>
          <p:cNvPr id="16392" name="Picture 8" descr="http://t0.gstatic.com/images?q=tbn:ANd9GcT2mNNwZxfs8v4SMYcPEMSXBiFiI2litlIdfSk31ec8jX2ZfLM&amp;t=1&amp;usg=__p_diNutxIfk6h7RxaLUJ-AB3JB8=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15074" y="571480"/>
            <a:ext cx="1857388" cy="1391249"/>
          </a:xfrm>
          <a:prstGeom prst="rect">
            <a:avLst/>
          </a:prstGeom>
          <a:noFill/>
        </p:spPr>
      </p:pic>
      <p:pic>
        <p:nvPicPr>
          <p:cNvPr id="16394" name="Picture 10" descr="http://t0.gstatic.com/images?q=tbn:ANd9GcR9m7pZFuuf0PpOHxc4imYETXGLnzMkB8Er7aB-opCngpP4iyU&amp;t=1&amp;usg=__RRxasAK2SpLnfCfQua2yTfYhB_k=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15140" y="5293507"/>
            <a:ext cx="1643074" cy="1564493"/>
          </a:xfrm>
          <a:prstGeom prst="rect">
            <a:avLst/>
          </a:prstGeom>
          <a:noFill/>
        </p:spPr>
      </p:pic>
      <p:pic>
        <p:nvPicPr>
          <p:cNvPr id="16396" name="Picture 12" descr="http://www.pycomall.com/images/P/GM_400.gif"/>
          <p:cNvPicPr>
            <a:picLocks noChangeAspect="1" noChangeArrowheads="1"/>
          </p:cNvPicPr>
          <p:nvPr/>
        </p:nvPicPr>
        <p:blipFill>
          <a:blip r:embed="rId8" cstate="print"/>
          <a:srcRect l="12500" t="12500" r="12500" b="8333"/>
          <a:stretch>
            <a:fillRect/>
          </a:stretch>
        </p:blipFill>
        <p:spPr bwMode="auto">
          <a:xfrm>
            <a:off x="4214810" y="3000372"/>
            <a:ext cx="1214446" cy="1281915"/>
          </a:xfrm>
          <a:prstGeom prst="rect">
            <a:avLst/>
          </a:prstGeom>
          <a:noFill/>
        </p:spPr>
      </p:pic>
      <p:pic>
        <p:nvPicPr>
          <p:cNvPr id="16398" name="Picture 14" descr="http://www.indiancarsbikes.in/wp-content/uploads/2009/12/maruti-logo.g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5562" y="380992"/>
            <a:ext cx="1905000" cy="1905000"/>
          </a:xfrm>
          <a:prstGeom prst="rect">
            <a:avLst/>
          </a:prstGeom>
          <a:noFill/>
        </p:spPr>
      </p:pic>
      <p:pic>
        <p:nvPicPr>
          <p:cNvPr id="16400" name="Picture 16" descr="http://t2.gstatic.com/images?q=tbn:ANd9GcS6jngmzqYYh6q4kyiGuF3RufyuG1UIAdq42x61XTw9AbwSUwQ&amp;t=1&amp;usg=__HEhHLm7J9PTfvnlLKSQu7QNtc_s=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992" y="5214951"/>
            <a:ext cx="2857520" cy="1428760"/>
          </a:xfrm>
          <a:prstGeom prst="rect">
            <a:avLst/>
          </a:prstGeom>
          <a:noFill/>
        </p:spPr>
      </p:pic>
      <p:pic>
        <p:nvPicPr>
          <p:cNvPr id="14" name="Picture 4" descr="http://static.seekingalpha.com/uploads/2010/5/2/saupload_china_india_car_market_shares.png"/>
          <p:cNvPicPr>
            <a:picLocks noChangeAspect="1" noChangeArrowheads="1"/>
          </p:cNvPicPr>
          <p:nvPr/>
        </p:nvPicPr>
        <p:blipFill>
          <a:blip r:embed="rId11" cstate="print"/>
          <a:srcRect t="62500" b="3866"/>
          <a:stretch>
            <a:fillRect/>
          </a:stretch>
        </p:blipFill>
        <p:spPr bwMode="auto">
          <a:xfrm>
            <a:off x="1357290" y="2428868"/>
            <a:ext cx="7429552" cy="414340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  <a:solidFill>
            <a:srgbClr val="00B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err="1" smtClean="0">
                <a:solidFill>
                  <a:schemeClr val="tx1"/>
                </a:solidFill>
                <a:latin typeface="Algerian" pitchFamily="82" charset="0"/>
              </a:rPr>
              <a:t>mArket</a:t>
            </a:r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   share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1028" name="Picture 4" descr="Market share of Passenger cars in India"/>
          <p:cNvPicPr>
            <a:picLocks noChangeAspect="1" noChangeArrowheads="1"/>
          </p:cNvPicPr>
          <p:nvPr/>
        </p:nvPicPr>
        <p:blipFill>
          <a:blip r:embed="rId3" cstate="print"/>
          <a:srcRect l="16665" t="18367" r="2576" b="10204"/>
          <a:stretch>
            <a:fillRect/>
          </a:stretch>
        </p:blipFill>
        <p:spPr bwMode="auto">
          <a:xfrm>
            <a:off x="1142976" y="642917"/>
            <a:ext cx="4857784" cy="2698769"/>
          </a:xfrm>
          <a:prstGeom prst="rect">
            <a:avLst/>
          </a:prstGeom>
          <a:noFill/>
        </p:spPr>
      </p:pic>
      <p:pic>
        <p:nvPicPr>
          <p:cNvPr id="1030" name="Picture 6" descr="Market share of Passenger cars in India"/>
          <p:cNvPicPr>
            <a:picLocks noChangeAspect="1" noChangeArrowheads="1"/>
          </p:cNvPicPr>
          <p:nvPr/>
        </p:nvPicPr>
        <p:blipFill>
          <a:blip r:embed="rId3" cstate="print"/>
          <a:srcRect l="15528" t="2577" r="16148" b="84536"/>
          <a:stretch>
            <a:fillRect/>
          </a:stretch>
        </p:blipFill>
        <p:spPr bwMode="auto">
          <a:xfrm>
            <a:off x="1142976" y="142852"/>
            <a:ext cx="4857783" cy="500066"/>
          </a:xfrm>
          <a:prstGeom prst="rect">
            <a:avLst/>
          </a:prstGeom>
          <a:noFill/>
        </p:spPr>
      </p:pic>
      <p:pic>
        <p:nvPicPr>
          <p:cNvPr id="1034" name="Picture 10" descr="Image:Utility.JPG"/>
          <p:cNvPicPr>
            <a:picLocks noChangeAspect="1" noChangeArrowheads="1"/>
          </p:cNvPicPr>
          <p:nvPr/>
        </p:nvPicPr>
        <p:blipFill>
          <a:blip r:embed="rId4" cstate="print"/>
          <a:srcRect l="12047" t="3302" r="3198" b="9433"/>
          <a:stretch>
            <a:fillRect/>
          </a:stretch>
        </p:blipFill>
        <p:spPr bwMode="auto">
          <a:xfrm>
            <a:off x="4143372" y="3323864"/>
            <a:ext cx="4857784" cy="3391284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8429652" y="4098446"/>
            <a:ext cx="571504" cy="18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928662" y="6500834"/>
            <a:ext cx="398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Source: </a:t>
            </a:r>
            <a:r>
              <a:rPr lang="en-IN" dirty="0" smtClean="0">
                <a:solidFill>
                  <a:srgbClr val="0070C0"/>
                </a:solidFill>
                <a:hlinkClick r:id="rId5"/>
              </a:rPr>
              <a:t>http://www.crisil.com/research/</a:t>
            </a:r>
            <a:endParaRPr lang="en-I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144000" cy="1214422"/>
          </a:xfrm>
          <a:prstGeom prst="roundRect">
            <a:avLst>
              <a:gd name="adj" fmla="val 0"/>
            </a:avLst>
          </a:prstGeom>
          <a:solidFill>
            <a:srgbClr val="00B0F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lgerian" pitchFamily="82" charset="0"/>
              </a:rPr>
              <a:t>Need  for  ERP  in  automobile   industry</a:t>
            </a:r>
            <a:endParaRPr lang="en-IN" sz="40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500066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Integration of various value chain activities</a:t>
            </a:r>
          </a:p>
          <a:p>
            <a:pPr>
              <a:buNone/>
            </a:pPr>
            <a:endParaRPr lang="en-IN" b="1" dirty="0" smtClean="0"/>
          </a:p>
          <a:p>
            <a:r>
              <a:rPr lang="en-IN" b="1" dirty="0" smtClean="0"/>
              <a:t>Inventory Management</a:t>
            </a:r>
          </a:p>
          <a:p>
            <a:endParaRPr lang="en-IN" b="1" dirty="0" smtClean="0"/>
          </a:p>
          <a:p>
            <a:r>
              <a:rPr lang="en-IN" b="1" dirty="0" smtClean="0"/>
              <a:t>Controlling and monitoring of several projects simultaneously</a:t>
            </a:r>
          </a:p>
          <a:p>
            <a:endParaRPr lang="en-IN" b="1" dirty="0" smtClean="0"/>
          </a:p>
          <a:p>
            <a:r>
              <a:rPr lang="en-IN" b="1" dirty="0" smtClean="0"/>
              <a:t>Enterprise Visibility</a:t>
            </a:r>
          </a:p>
          <a:p>
            <a:endParaRPr lang="en-IN" b="1" dirty="0" smtClean="0"/>
          </a:p>
          <a:p>
            <a:r>
              <a:rPr lang="en-IN" b="1" dirty="0" smtClean="0"/>
              <a:t>Operational excellence &amp; reduction in errors</a:t>
            </a:r>
          </a:p>
          <a:p>
            <a:endParaRPr lang="en-US" b="1" dirty="0" smtClean="0"/>
          </a:p>
          <a:p>
            <a:r>
              <a:rPr lang="en-US" b="1" dirty="0" smtClean="0"/>
              <a:t>Improved CRM &amp; Real time information access</a:t>
            </a:r>
            <a:endParaRPr lang="en-IN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About   </a:t>
            </a:r>
            <a:r>
              <a:rPr lang="en-US" sz="4800" b="1" dirty="0" err="1" smtClean="0">
                <a:solidFill>
                  <a:schemeClr val="tx1"/>
                </a:solidFill>
                <a:latin typeface="Algerian" pitchFamily="82" charset="0"/>
              </a:rPr>
              <a:t>maruti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142976" y="3192912"/>
          <a:ext cx="6215106" cy="4389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246424"/>
                <a:gridCol w="3968682"/>
              </a:tblGrid>
              <a:tr h="363299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Maruti</a:t>
                      </a:r>
                      <a:r>
                        <a:rPr lang="en-US" sz="2000" dirty="0" smtClean="0"/>
                        <a:t> Suzuki India Ltd.</a:t>
                      </a:r>
                      <a:endParaRPr lang="en-IN" sz="20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6329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Founded</a:t>
                      </a:r>
                      <a:r>
                        <a:rPr lang="en-US" sz="2000" baseline="0" dirty="0" smtClean="0"/>
                        <a:t> in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1981</a:t>
                      </a:r>
                      <a:r>
                        <a:rPr lang="en-US" sz="2000" baseline="0" dirty="0" smtClean="0"/>
                        <a:t> as </a:t>
                      </a:r>
                      <a:r>
                        <a:rPr lang="en-US" sz="2000" baseline="0" dirty="0" err="1" smtClean="0"/>
                        <a:t>Maruti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Udyog</a:t>
                      </a:r>
                      <a:r>
                        <a:rPr lang="en-US" sz="2000" baseline="0" dirty="0" smtClean="0"/>
                        <a:t> Ltd</a:t>
                      </a:r>
                      <a:endParaRPr lang="en-IN" sz="2000" dirty="0"/>
                    </a:p>
                  </a:txBody>
                  <a:tcPr/>
                </a:tc>
              </a:tr>
              <a:tr h="36329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Subsidiary</a:t>
                      </a:r>
                      <a:r>
                        <a:rPr lang="en-US" sz="2000" baseline="0" dirty="0" smtClean="0"/>
                        <a:t> of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Suzuki Motor Corporation</a:t>
                      </a:r>
                      <a:endParaRPr lang="en-IN" sz="2000" dirty="0"/>
                    </a:p>
                  </a:txBody>
                  <a:tcPr/>
                </a:tc>
              </a:tr>
              <a:tr h="36329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MD &amp; CEO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Mr. </a:t>
                      </a:r>
                      <a:r>
                        <a:rPr lang="en-IN" sz="20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Shinzo</a:t>
                      </a:r>
                      <a:r>
                        <a:rPr lang="en-IN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Nakanishi</a:t>
                      </a:r>
                      <a:endParaRPr lang="en-IN" sz="2000" dirty="0"/>
                    </a:p>
                  </a:txBody>
                  <a:tcPr/>
                </a:tc>
              </a:tr>
              <a:tr h="443756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Annual Revenue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Rupee foradian"/>
                          <a:cs typeface="Aparajita" pitchFamily="34" charset="0"/>
                        </a:rPr>
                        <a:t>` </a:t>
                      </a:r>
                      <a:r>
                        <a:rPr lang="en-US" sz="2000" dirty="0" smtClean="0">
                          <a:latin typeface="+mn-lt"/>
                        </a:rPr>
                        <a:t>260 billion (</a:t>
                      </a:r>
                      <a:r>
                        <a:rPr lang="en-US" sz="2000" dirty="0" smtClean="0">
                          <a:latin typeface="+mn-lt"/>
                          <a:hlinkClick r:id="" action="ppaction://hlinkfile"/>
                        </a:rPr>
                        <a:t>FY 2009-2010</a:t>
                      </a:r>
                      <a:r>
                        <a:rPr lang="en-US" sz="2000" dirty="0" smtClean="0">
                          <a:latin typeface="+mn-lt"/>
                        </a:rPr>
                        <a:t>) approx.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</a:tr>
              <a:tr h="36329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Employee Strength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</a:rPr>
                        <a:t>More than 7600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</a:tr>
              <a:tr h="363299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Product line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n-lt"/>
                        </a:rPr>
                        <a:t>14 Models and over 150 variants</a:t>
                      </a:r>
                      <a:endParaRPr lang="en-IN" sz="2000" dirty="0">
                        <a:latin typeface="+mn-lt"/>
                      </a:endParaRPr>
                    </a:p>
                  </a:txBody>
                  <a:tcPr/>
                </a:tc>
              </a:tr>
              <a:tr h="64276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Passenger Vehicles sold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million units 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" action="ppaction://hlinkfile"/>
                        </a:rPr>
                        <a:t>FY 2009-2010</a:t>
                      </a:r>
                      <a:r>
                        <a:rPr kumimoji="0" 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 approx. </a:t>
                      </a:r>
                      <a:endParaRPr lang="en-IN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 descr="http://www.marutisuzuki.com/cars-images/image/Shinzo-Nakanishi-big.jpg"/>
          <p:cNvPicPr>
            <a:picLocks noChangeAspect="1" noChangeArrowheads="1"/>
          </p:cNvPicPr>
          <p:nvPr/>
        </p:nvPicPr>
        <p:blipFill>
          <a:blip r:embed="rId3" cstate="print"/>
          <a:srcRect l="9855" r="10817" b="2389"/>
          <a:stretch>
            <a:fillRect/>
          </a:stretch>
        </p:blipFill>
        <p:spPr bwMode="auto">
          <a:xfrm>
            <a:off x="7456024" y="3429000"/>
            <a:ext cx="1571636" cy="3071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4" name="Picture 4" descr="http://farm5.static.flickr.com/4097/4882035416_6f02f648a8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7422" y="214290"/>
            <a:ext cx="4762500" cy="1209676"/>
          </a:xfrm>
          <a:prstGeom prst="rect">
            <a:avLst/>
          </a:prstGeom>
          <a:noFill/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1214414" y="5429264"/>
            <a:ext cx="7643866" cy="1285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IN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Business   areas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1352112" y="857232"/>
            <a:ext cx="7400948" cy="5357850"/>
          </a:xfrm>
        </p:spPr>
        <p:txBody>
          <a:bodyPr/>
          <a:lstStyle/>
          <a:p>
            <a:r>
              <a:rPr lang="en-US" b="1" dirty="0" smtClean="0"/>
              <a:t>Manufacturing and sale of motor vehicles and spare parts via a 300-strong dealer network scattered across India</a:t>
            </a:r>
          </a:p>
          <a:p>
            <a:endParaRPr lang="en-US" b="1" dirty="0" smtClean="0"/>
          </a:p>
          <a:p>
            <a:r>
              <a:rPr lang="en-US" b="1" dirty="0" smtClean="0"/>
              <a:t>In 2002</a:t>
            </a:r>
          </a:p>
          <a:p>
            <a:pPr lvl="1"/>
            <a:r>
              <a:rPr lang="en-US" b="1" dirty="0" smtClean="0"/>
              <a:t>Finance</a:t>
            </a:r>
          </a:p>
          <a:p>
            <a:pPr lvl="1"/>
            <a:r>
              <a:rPr lang="en-US" b="1" dirty="0" smtClean="0"/>
              <a:t>Leasing</a:t>
            </a:r>
          </a:p>
          <a:p>
            <a:pPr lvl="1"/>
            <a:r>
              <a:rPr lang="en-US" b="1" dirty="0" smtClean="0"/>
              <a:t>Insurance </a:t>
            </a:r>
          </a:p>
          <a:p>
            <a:pPr lvl="1"/>
            <a:r>
              <a:rPr lang="en-US" b="1" dirty="0" smtClean="0"/>
              <a:t>Pre-owned car</a:t>
            </a:r>
            <a:endParaRPr lang="en-IN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928662" cy="6858000"/>
          </a:xfrm>
          <a:prstGeom prst="roundRect">
            <a:avLst>
              <a:gd name="adj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  <a:latin typeface="Algerian" pitchFamily="82" charset="0"/>
              </a:rPr>
              <a:t>vision</a:t>
            </a:r>
            <a:endParaRPr lang="en-IN" sz="4800" b="1" dirty="0">
              <a:solidFill>
                <a:schemeClr val="tx1"/>
              </a:solidFill>
              <a:latin typeface="Algerian" pitchFamily="82" charset="0"/>
            </a:endParaRPr>
          </a:p>
        </p:txBody>
      </p:sp>
      <p:pic>
        <p:nvPicPr>
          <p:cNvPr id="19" name="Picture 2" descr="http://1.bp.blogspot.com/_OlzJL7m1W5Q/TGA3E1cfW_I/AAAAAAAAARA/3kDFbEg8OD0/s320/thapar-univrsity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562" b="31576"/>
          <a:stretch>
            <a:fillRect/>
          </a:stretch>
        </p:blipFill>
        <p:spPr bwMode="auto">
          <a:xfrm>
            <a:off x="8501090" y="95208"/>
            <a:ext cx="500034" cy="619148"/>
          </a:xfrm>
          <a:prstGeom prst="rect">
            <a:avLst/>
          </a:prstGeom>
          <a:noFill/>
        </p:spPr>
      </p:pic>
      <p:pic>
        <p:nvPicPr>
          <p:cNvPr id="1026" name="Picture 2" descr="http://www.marutisuzuki.com/cars-images/image/vision-bann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3" y="0"/>
            <a:ext cx="8215370" cy="685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29</TotalTime>
  <Words>533</Words>
  <Application>Microsoft Office PowerPoint</Application>
  <PresentationFormat>On-screen Show (4:3)</PresentationFormat>
  <Paragraphs>193</Paragraphs>
  <Slides>28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Verve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Annexure</vt:lpstr>
      <vt:lpstr>REFERANCE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Shubh K</dc:creator>
  <cp:lastModifiedBy>Shubh K</cp:lastModifiedBy>
  <cp:revision>4</cp:revision>
  <dcterms:created xsi:type="dcterms:W3CDTF">2021-05-26T09:14:08Z</dcterms:created>
  <dcterms:modified xsi:type="dcterms:W3CDTF">2021-05-26T09:43:13Z</dcterms:modified>
</cp:coreProperties>
</file>